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311" r:id="rId4"/>
    <p:sldId id="291" r:id="rId5"/>
    <p:sldId id="308" r:id="rId6"/>
    <p:sldId id="309" r:id="rId7"/>
    <p:sldId id="310" r:id="rId8"/>
    <p:sldId id="313" r:id="rId9"/>
    <p:sldId id="316" r:id="rId10"/>
    <p:sldId id="31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214079"/>
    <a:srgbClr val="66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2" autoAdjust="0"/>
    <p:restoredTop sz="94660"/>
  </p:normalViewPr>
  <p:slideViewPr>
    <p:cSldViewPr>
      <p:cViewPr varScale="1">
        <p:scale>
          <a:sx n="106" d="100"/>
          <a:sy n="106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AD063-FDD4-438F-A4BB-23F9367382F9}" type="datetimeFigureOut">
              <a:rPr lang="ru-RU" smtClean="0"/>
              <a:pPr/>
              <a:t>04.03.2026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F5C67F-E4CC-42AE-9F0D-2315C4A5C93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F73EA5-7532-406F-A6A6-7478E24EB289}" type="datetimeFigureOut">
              <a:rPr lang="ru-RU" smtClean="0"/>
              <a:pPr/>
              <a:t>04.03.2026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AE950-5EAC-4017-A506-1A7226FAC37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CCFF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772400" cy="252028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Impact" pitchFamily="34" charset="0"/>
              </a:rPr>
              <a:t>КОРРУПЦИЯ И ОТВЕТСТВЕННОСТЬ ЗА НЕЁ</a:t>
            </a:r>
            <a:endParaRPr lang="ru-RU" dirty="0">
              <a:solidFill>
                <a:schemeClr val="tx2">
                  <a:lumMod val="75000"/>
                </a:schemeClr>
              </a:solidFill>
              <a:latin typeface="Impact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4653136"/>
            <a:ext cx="7020272" cy="1224136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СПб ГБУ ДО СШОР </a:t>
            </a:r>
          </a:p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«ШВСМ по ВВС им. Ю.С. </a:t>
            </a:r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Тюкалова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»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4" name="Рисунок 3" descr="logo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888" y="0"/>
            <a:ext cx="2051720" cy="206242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851920" y="6021288"/>
            <a:ext cx="20433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27 февраля 2026 г.</a:t>
            </a:r>
          </a:p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Санкт-Петербург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7200800" cy="1512168"/>
          </a:xfrm>
          <a:noFill/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ru-RU" spc="114" dirty="0" smtClean="0">
                <a:solidFill>
                  <a:schemeClr val="tx2">
                    <a:lumMod val="75000"/>
                  </a:schemeClr>
                </a:solidFill>
                <a:latin typeface="Impact" pitchFamily="34" charset="0"/>
              </a:rPr>
              <a:t>Прогноз по делу</a:t>
            </a:r>
            <a:endParaRPr lang="ru-RU" sz="4000" spc="300" dirty="0">
              <a:solidFill>
                <a:schemeClr val="tx2">
                  <a:lumMod val="75000"/>
                </a:schemeClr>
              </a:solidFill>
              <a:latin typeface="Impact" pitchFamily="34" charset="0"/>
            </a:endParaRPr>
          </a:p>
        </p:txBody>
      </p:sp>
      <p:pic>
        <p:nvPicPr>
          <p:cNvPr id="4" name="Рисунок 3" descr="logo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0312" y="0"/>
            <a:ext cx="1619672" cy="1628119"/>
          </a:xfrm>
          <a:prstGeom prst="rect">
            <a:avLst/>
          </a:prstGeom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9512" y="1412776"/>
            <a:ext cx="7776864" cy="25202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Неблагоприятный</a:t>
            </a:r>
          </a:p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9-12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лет лишения свободы со штрафом и лишением права занимать определённые должности </a:t>
            </a:r>
            <a:endParaRPr lang="ru-RU" sz="2400" dirty="0" smtClean="0"/>
          </a:p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2400" dirty="0" smtClean="0"/>
          </a:p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2400" dirty="0" smtClean="0"/>
          </a:p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2400" dirty="0" smtClean="0"/>
          </a:p>
          <a:p>
            <a:pPr marL="514350" marR="0" lvl="0" indent="-514350" algn="just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6626" name="AutoShape 2" descr="Осужденный призывал сокамерников к терроризму в Пермском кра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28" name="AutoShape 4" descr="Осужденный призывал сокамерников к терроризму в Пермском кра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30" name="AutoShape 6" descr="Осужденный призывал сокамерников к терроризму в Пермском кра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32" name="AutoShape 8" descr="Осужденный призывал сокамерников к терроризму в Пермском крае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16632"/>
            <a:ext cx="7272808" cy="2304256"/>
          </a:xfrm>
          <a:noFill/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ru-RU" spc="114" dirty="0" smtClean="0">
                <a:solidFill>
                  <a:schemeClr val="tx2">
                    <a:lumMod val="75000"/>
                  </a:schemeClr>
                </a:solidFill>
                <a:latin typeface="Impact" pitchFamily="34" charset="0"/>
              </a:rPr>
              <a:t>История наказаний за коррупционные правонарушения в России</a:t>
            </a:r>
            <a:endParaRPr lang="ru-RU" sz="4000" spc="300" dirty="0">
              <a:solidFill>
                <a:schemeClr val="tx2">
                  <a:lumMod val="75000"/>
                </a:schemeClr>
              </a:solidFill>
              <a:latin typeface="Impact" pitchFamily="34" charset="0"/>
            </a:endParaRPr>
          </a:p>
        </p:txBody>
      </p:sp>
      <p:pic>
        <p:nvPicPr>
          <p:cNvPr id="4" name="Рисунок 3" descr="logo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0312" y="0"/>
            <a:ext cx="1619672" cy="1628119"/>
          </a:xfrm>
          <a:prstGeom prst="rect">
            <a:avLst/>
          </a:prstGeom>
        </p:spPr>
      </p:pic>
      <p:cxnSp>
        <p:nvCxnSpPr>
          <p:cNvPr id="6" name="Прямая со стрелкой 5"/>
          <p:cNvCxnSpPr/>
          <p:nvPr/>
        </p:nvCxnSpPr>
        <p:spPr>
          <a:xfrm>
            <a:off x="179512" y="4437112"/>
            <a:ext cx="864096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79512" y="4869160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Институт кормлений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971600" y="3212976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Системность при Петре </a:t>
            </a:r>
            <a:r>
              <a:rPr lang="en-US" dirty="0" smtClean="0"/>
              <a:t>I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195736" y="4941168"/>
            <a:ext cx="19442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Публичность наказаний при Екатерине </a:t>
            </a:r>
            <a:r>
              <a:rPr lang="en-US" dirty="0" smtClean="0"/>
              <a:t>II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3779912" y="2780928"/>
            <a:ext cx="2160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Уложение с наказаниями и запрет подарков при Николае </a:t>
            </a:r>
            <a:r>
              <a:rPr lang="en-US" dirty="0" smtClean="0"/>
              <a:t>I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292080" y="5013176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Декрет «О взяточничестве»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084168" y="2852936"/>
            <a:ext cx="29158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Всплеск коррупции и Указ «Об усилении уголовной ответственности за взяточничество»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79512" y="400506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9 век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87624" y="400506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1714 год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83768" y="400506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1760-е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067944" y="400506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1845 год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80112" y="400506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1918 год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596336" y="4005064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1962 год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1619672" y="436510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2843808" y="436510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4499992" y="436510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6012160" y="436510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8028384" y="44371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467544" y="436510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539552" y="4437112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915816" y="4581128"/>
            <a:ext cx="0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6084168" y="4581128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332656"/>
            <a:ext cx="7272808" cy="1008113"/>
          </a:xfrm>
          <a:noFill/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ru-RU" spc="114" dirty="0" smtClean="0">
                <a:solidFill>
                  <a:schemeClr val="tx2">
                    <a:lumMod val="75000"/>
                  </a:schemeClr>
                </a:solidFill>
                <a:latin typeface="Impact" pitchFamily="34" charset="0"/>
              </a:rPr>
              <a:t>Уголовная ответственность</a:t>
            </a:r>
            <a:endParaRPr lang="ru-RU" sz="4000" spc="300" dirty="0">
              <a:solidFill>
                <a:schemeClr val="tx2">
                  <a:lumMod val="75000"/>
                </a:schemeClr>
              </a:solidFill>
              <a:latin typeface="Impact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8568952" cy="5112568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70000"/>
              </a:lnSpc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</a:rPr>
              <a:t>Статья 290 Уголовного кодекса Российской Федерации</a:t>
            </a:r>
          </a:p>
          <a:p>
            <a:pPr marL="514350" indent="-514350" algn="just">
              <a:lnSpc>
                <a:spcPct val="170000"/>
              </a:lnSpc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6 частей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,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2 примечания 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– для детализации состава и персонификации под особенности каждого противоправного коррупционного деяния.</a:t>
            </a:r>
          </a:p>
          <a:p>
            <a:pPr marL="514350" indent="-514350" algn="just">
              <a:lnSpc>
                <a:spcPct val="170000"/>
              </a:lnSpc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Виды наказания:</a:t>
            </a:r>
          </a:p>
          <a:p>
            <a:pPr marL="514350" indent="-514350" algn="just">
              <a:lnSpc>
                <a:spcPct val="170000"/>
              </a:lnSpc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1.Штраф в сумме или в размере зарплаты или в размере взятки</a:t>
            </a:r>
          </a:p>
          <a:p>
            <a:pPr marL="514350" indent="-514350" algn="just">
              <a:lnSpc>
                <a:spcPct val="170000"/>
              </a:lnSpc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2.Лишение права занимать должности/заниматься деятельностью</a:t>
            </a:r>
          </a:p>
          <a:p>
            <a:pPr marL="514350" indent="-514350" algn="just">
              <a:lnSpc>
                <a:spcPct val="170000"/>
              </a:lnSpc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3.Исправительные работы</a:t>
            </a:r>
          </a:p>
          <a:p>
            <a:pPr marL="514350" indent="-514350" algn="just">
              <a:lnSpc>
                <a:spcPct val="170000"/>
              </a:lnSpc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4.Принудительные работы</a:t>
            </a:r>
          </a:p>
          <a:p>
            <a:pPr marL="514350" indent="-514350" algn="just">
              <a:lnSpc>
                <a:spcPct val="170000"/>
              </a:lnSpc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5.Лишение свободы</a:t>
            </a:r>
          </a:p>
          <a:p>
            <a:pPr marL="514350" indent="-514350" algn="just">
              <a:lnSpc>
                <a:spcPct val="170000"/>
              </a:lnSpc>
            </a:pPr>
            <a:endParaRPr lang="ru-RU" dirty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4" name="Рисунок 3" descr="logo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0312" y="0"/>
            <a:ext cx="1619672" cy="16281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75856" y="332656"/>
            <a:ext cx="2232248" cy="1008113"/>
          </a:xfrm>
          <a:noFill/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ru-RU" spc="114" dirty="0" smtClean="0">
                <a:solidFill>
                  <a:schemeClr val="tx2">
                    <a:lumMod val="75000"/>
                  </a:schemeClr>
                </a:solidFill>
                <a:latin typeface="Impact" pitchFamily="34" charset="0"/>
              </a:rPr>
              <a:t>Штраф</a:t>
            </a:r>
            <a:endParaRPr lang="ru-RU" sz="4000" spc="300" dirty="0">
              <a:solidFill>
                <a:schemeClr val="tx2">
                  <a:lumMod val="75000"/>
                </a:schemeClr>
              </a:solidFill>
              <a:latin typeface="Impact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3240360" cy="1368152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70000"/>
              </a:lnSpc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4" name="Рисунок 3" descr="logo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0312" y="0"/>
            <a:ext cx="1619672" cy="1628119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79512" y="1556792"/>
            <a:ext cx="8568952" cy="50405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Размеры штрафа: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	1.Штраф в сумме от 200 тыс. до 5 млн. рублей</a:t>
            </a:r>
          </a:p>
          <a:p>
            <a:pPr marL="514350" indent="-514350">
              <a:lnSpc>
                <a:spcPct val="170000"/>
              </a:lnSpc>
              <a:spcBef>
                <a:spcPct val="20000"/>
              </a:spcBef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2.Штраф в размере заработной платы или иного дохода осужденного за период от 6 месяцев до 5 лет</a:t>
            </a:r>
          </a:p>
          <a:p>
            <a:pPr marL="514350" indent="-514350">
              <a:lnSpc>
                <a:spcPct val="170000"/>
              </a:lnSpc>
              <a:spcBef>
                <a:spcPct val="20000"/>
              </a:spcBef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3. Штраф в размере от 10кратной до 90кратной суммы взятки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 smtClean="0"/>
          </a:p>
          <a:p>
            <a:pPr marL="514350" marR="0" lvl="0" indent="-514350" algn="just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332656"/>
            <a:ext cx="4176464" cy="1008113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algn="l"/>
            <a:r>
              <a:rPr lang="ru-RU" spc="114" dirty="0" smtClean="0">
                <a:solidFill>
                  <a:schemeClr val="tx2">
                    <a:lumMod val="75000"/>
                  </a:schemeClr>
                </a:solidFill>
                <a:latin typeface="Impact" pitchFamily="34" charset="0"/>
              </a:rPr>
              <a:t>Лишение права</a:t>
            </a:r>
            <a:endParaRPr lang="ru-RU" sz="4000" spc="300" dirty="0">
              <a:solidFill>
                <a:schemeClr val="tx2">
                  <a:lumMod val="75000"/>
                </a:schemeClr>
              </a:solidFill>
              <a:latin typeface="Impact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3240360" cy="1368152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70000"/>
              </a:lnSpc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4" name="Рисунок 3" descr="logo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0312" y="0"/>
            <a:ext cx="1619672" cy="1628119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79512" y="1556792"/>
            <a:ext cx="8568952" cy="50405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Лишение права: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	1.Занимать должности</a:t>
            </a:r>
          </a:p>
          <a:p>
            <a:pPr marL="514350" indent="-514350">
              <a:lnSpc>
                <a:spcPct val="170000"/>
              </a:lnSpc>
              <a:spcBef>
                <a:spcPct val="20000"/>
              </a:spcBef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2.Заниматься деятельностью</a:t>
            </a:r>
          </a:p>
          <a:p>
            <a:pPr marL="514350" indent="-514350">
              <a:lnSpc>
                <a:spcPct val="170000"/>
              </a:lnSpc>
              <a:spcBef>
                <a:spcPct val="20000"/>
              </a:spcBef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Как правило назначается вместе со штрафом. Запрещают занимать  должности, связанные с организационно-распорядительными или административно-хозяйственными полномочиями, 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гос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/</a:t>
            </a:r>
            <a:r>
              <a:rPr lang="ru-RU" sz="2200" dirty="0" err="1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мун</a:t>
            </a:r>
            <a:r>
              <a:rPr lang="ru-RU" sz="22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службой, запрещают управлять юридическими лицами, работать в сфере, где совершено преступление.</a:t>
            </a:r>
            <a:r>
              <a:rPr lang="ru-RU" sz="2200" dirty="0" smtClean="0"/>
              <a:t/>
            </a:r>
            <a:br>
              <a:rPr lang="ru-RU" sz="2200" dirty="0" smtClean="0"/>
            </a:br>
            <a:endParaRPr lang="ru-RU" sz="2200" dirty="0" smtClean="0"/>
          </a:p>
          <a:p>
            <a:pPr marL="514350" marR="0" lvl="0" indent="-514350" algn="just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6120680" cy="1008113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algn="l"/>
            <a:r>
              <a:rPr lang="ru-RU" spc="114" dirty="0" smtClean="0">
                <a:solidFill>
                  <a:schemeClr val="tx2">
                    <a:lumMod val="75000"/>
                  </a:schemeClr>
                </a:solidFill>
                <a:latin typeface="Impact" pitchFamily="34" charset="0"/>
              </a:rPr>
              <a:t>Исправительные и принудительные работы</a:t>
            </a:r>
            <a:endParaRPr lang="ru-RU" sz="4000" spc="300" dirty="0">
              <a:solidFill>
                <a:schemeClr val="tx2">
                  <a:lumMod val="75000"/>
                </a:schemeClr>
              </a:solidFill>
              <a:latin typeface="Impact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3240360" cy="1368152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70000"/>
              </a:lnSpc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4" name="Рисунок 3" descr="logo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0312" y="0"/>
            <a:ext cx="1619672" cy="1628119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79512" y="1556792"/>
            <a:ext cx="8568952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Исправительные работы: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	От 1 года до 2 лет с лишением права</a:t>
            </a:r>
            <a:endParaRPr lang="ru-RU" sz="3200" dirty="0" smtClean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  <a:p>
            <a:pPr marL="514350" indent="-514350">
              <a:lnSpc>
                <a:spcPct val="170000"/>
              </a:lnSpc>
              <a:spcBef>
                <a:spcPct val="20000"/>
              </a:spcBef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Принудительные работы:</a:t>
            </a:r>
          </a:p>
          <a:p>
            <a:pPr marL="514350" indent="-514350">
              <a:lnSpc>
                <a:spcPct val="170000"/>
              </a:lnSpc>
              <a:spcBef>
                <a:spcPct val="20000"/>
              </a:spcBef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До 5 лет с лишением права</a:t>
            </a:r>
          </a:p>
          <a:p>
            <a:pPr marL="514350" indent="-514350">
              <a:lnSpc>
                <a:spcPct val="170000"/>
              </a:lnSpc>
              <a:spcBef>
                <a:spcPct val="20000"/>
              </a:spcBef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</a:t>
            </a:r>
            <a:endParaRPr lang="ru-RU" sz="2200" dirty="0" smtClean="0"/>
          </a:p>
          <a:p>
            <a:pPr marL="514350" marR="0" lvl="0" indent="-514350" algn="just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332656"/>
            <a:ext cx="6120680" cy="1008113"/>
          </a:xfrm>
          <a:noFill/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ru-RU" spc="114" dirty="0" smtClean="0">
                <a:solidFill>
                  <a:schemeClr val="tx2">
                    <a:lumMod val="75000"/>
                  </a:schemeClr>
                </a:solidFill>
                <a:latin typeface="Impact" pitchFamily="34" charset="0"/>
              </a:rPr>
              <a:t>Лишение свободы</a:t>
            </a:r>
            <a:endParaRPr lang="ru-RU" sz="4000" spc="300" dirty="0">
              <a:solidFill>
                <a:schemeClr val="tx2">
                  <a:lumMod val="75000"/>
                </a:schemeClr>
              </a:solidFill>
              <a:latin typeface="Impact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3240360" cy="1368152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70000"/>
              </a:lnSpc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4" name="Рисунок 3" descr="logo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0312" y="0"/>
            <a:ext cx="1619672" cy="1628119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79512" y="1556792"/>
            <a:ext cx="8568952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Срок:</a:t>
            </a:r>
          </a:p>
          <a:p>
            <a:pPr marL="514350" marR="0" lvl="0" indent="-514350" algn="just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	До 15 лет со штрафом и лишением права</a:t>
            </a:r>
            <a:endParaRPr lang="ru-RU" sz="2200" dirty="0" smtClean="0"/>
          </a:p>
          <a:p>
            <a:pPr marL="514350" marR="0" lvl="0" indent="-514350" algn="just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6120680" cy="2016224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pPr algn="l"/>
            <a:r>
              <a:rPr lang="ru-RU" spc="114" dirty="0" smtClean="0">
                <a:solidFill>
                  <a:schemeClr val="tx2">
                    <a:lumMod val="75000"/>
                  </a:schemeClr>
                </a:solidFill>
                <a:latin typeface="Impact" pitchFamily="34" charset="0"/>
              </a:rPr>
              <a:t>Статистика коррупционных дел за 2025 год в России</a:t>
            </a:r>
            <a:endParaRPr lang="ru-RU" sz="4000" spc="300" dirty="0">
              <a:solidFill>
                <a:schemeClr val="tx2">
                  <a:lumMod val="75000"/>
                </a:schemeClr>
              </a:solidFill>
              <a:latin typeface="Impact" pitchFamily="34" charset="0"/>
            </a:endParaRPr>
          </a:p>
        </p:txBody>
      </p:sp>
      <p:pic>
        <p:nvPicPr>
          <p:cNvPr id="4" name="Рисунок 3" descr="logo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0312" y="0"/>
            <a:ext cx="1619672" cy="1628119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251520" y="2348880"/>
            <a:ext cx="8424936" cy="12961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За девять месяцев 2025 возбудили 24 тысячи уголовных дел, что на 16 процентов превышает показатели 2024 года.</a:t>
            </a:r>
            <a:r>
              <a:rPr lang="ru-RU" sz="2400" dirty="0" smtClean="0"/>
              <a:t> </a:t>
            </a:r>
            <a:endParaRPr lang="ru-RU" sz="2200" dirty="0" smtClean="0"/>
          </a:p>
          <a:p>
            <a:pPr marL="514350" marR="0" lvl="0" indent="-514350" algn="just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395536" y="3573016"/>
            <a:ext cx="842493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«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Антикоррупционный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 локомотив»:</a:t>
            </a:r>
          </a:p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Тимур Иванов (взятки и растрата на сумму более 1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млрд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) – 13 лет + 100 млн. рублей</a:t>
            </a:r>
            <a:r>
              <a:rPr lang="ru-RU" sz="2400" dirty="0" smtClean="0"/>
              <a:t>              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Кузнецов, Попов, Шестеров, Ахмедов, </a:t>
            </a:r>
            <a:r>
              <a:rPr lang="ru-RU" sz="2400" dirty="0" err="1" smtClean="0">
                <a:solidFill>
                  <a:schemeClr val="tx2">
                    <a:lumMod val="75000"/>
                  </a:schemeClr>
                </a:solidFill>
              </a:rPr>
              <a:t>Момотов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2400" dirty="0" smtClean="0"/>
          </a:p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2400" dirty="0" smtClean="0"/>
          </a:p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2200" dirty="0" smtClean="0"/>
          </a:p>
          <a:p>
            <a:pPr marL="514350" marR="0" lvl="0" indent="-514350" algn="just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3635896" y="5301208"/>
            <a:ext cx="900000" cy="0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188640"/>
            <a:ext cx="7200800" cy="1512168"/>
          </a:xfrm>
          <a:noFill/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ru-RU" spc="114" dirty="0" smtClean="0">
                <a:solidFill>
                  <a:schemeClr val="tx2">
                    <a:lumMod val="75000"/>
                  </a:schemeClr>
                </a:solidFill>
                <a:latin typeface="Impact" pitchFamily="34" charset="0"/>
              </a:rPr>
              <a:t>Разбор дела</a:t>
            </a:r>
            <a:endParaRPr lang="ru-RU" sz="4000" spc="300" dirty="0">
              <a:solidFill>
                <a:schemeClr val="tx2">
                  <a:lumMod val="75000"/>
                </a:schemeClr>
              </a:solidFill>
              <a:latin typeface="Impact" pitchFamily="34" charset="0"/>
            </a:endParaRPr>
          </a:p>
        </p:txBody>
      </p:sp>
      <p:pic>
        <p:nvPicPr>
          <p:cNvPr id="4" name="Рисунок 3" descr="logo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0312" y="0"/>
            <a:ext cx="1619672" cy="1628119"/>
          </a:xfrm>
          <a:prstGeom prst="rect">
            <a:avLst/>
          </a:prstGeom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179512" y="1628800"/>
            <a:ext cx="8964488" cy="50851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Эпизоды по: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ru-RU" sz="2400" b="1" dirty="0" smtClean="0"/>
              <a:t>частям 3, 5 (в), 6 статьи 290 – 5 эпизодов</a:t>
            </a:r>
          </a:p>
          <a:p>
            <a:pPr marL="514350" indent="-514350">
              <a:lnSpc>
                <a:spcPct val="170000"/>
              </a:lnSpc>
              <a:spcBef>
                <a:spcPct val="20000"/>
              </a:spcBef>
              <a:defRPr/>
            </a:pPr>
            <a:r>
              <a:rPr lang="ru-RU" sz="2400" dirty="0" smtClean="0"/>
              <a:t>	Часть 3: получение взятки за незаконные действия </a:t>
            </a:r>
          </a:p>
          <a:p>
            <a:pPr marL="514350" indent="-514350">
              <a:lnSpc>
                <a:spcPct val="170000"/>
              </a:lnSpc>
              <a:spcBef>
                <a:spcPct val="20000"/>
              </a:spcBef>
              <a:defRPr/>
            </a:pPr>
            <a:r>
              <a:rPr lang="ru-RU" sz="2400" dirty="0" smtClean="0"/>
              <a:t>	Часть 5: получение взятки в крупном размере</a:t>
            </a:r>
          </a:p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400" dirty="0" smtClean="0"/>
              <a:t>	Часть 6: получение взятки в особо крупном размере</a:t>
            </a:r>
          </a:p>
          <a:p>
            <a:pPr marL="514350" lvl="0" indent="-514350">
              <a:lnSpc>
                <a:spcPct val="170000"/>
              </a:lnSpc>
              <a:spcBef>
                <a:spcPct val="20000"/>
              </a:spcBef>
              <a:defRPr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Эпизоды по </a:t>
            </a:r>
            <a:r>
              <a:rPr lang="ru-RU" sz="2400" b="1" dirty="0" smtClean="0"/>
              <a:t>части 3 (е) статьи 286 –   5 эпизодов</a:t>
            </a:r>
          </a:p>
          <a:p>
            <a:pPr marL="514350" lvl="0" indent="-514350">
              <a:lnSpc>
                <a:spcPct val="170000"/>
              </a:lnSpc>
              <a:spcBef>
                <a:spcPct val="20000"/>
              </a:spcBef>
              <a:defRPr/>
            </a:pPr>
            <a:r>
              <a:rPr lang="ru-RU" sz="2400" dirty="0" smtClean="0"/>
              <a:t>	Превышение должностных полномочий из корыстной заинтересованности</a:t>
            </a:r>
          </a:p>
          <a:p>
            <a:pPr marL="514350" lvl="0" indent="-514350">
              <a:lnSpc>
                <a:spcPct val="170000"/>
              </a:lnSpc>
              <a:spcBef>
                <a:spcPct val="20000"/>
              </a:spcBef>
              <a:defRPr/>
            </a:pPr>
            <a:endParaRPr lang="ru-RU" sz="2400" dirty="0" smtClean="0"/>
          </a:p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	</a:t>
            </a:r>
            <a:endParaRPr lang="ru-RU" sz="24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2400" dirty="0" smtClean="0"/>
          </a:p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2400" dirty="0" smtClean="0"/>
          </a:p>
          <a:p>
            <a:pPr marL="514350" marR="0" lvl="0" indent="-514350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2400" dirty="0" smtClean="0"/>
          </a:p>
          <a:p>
            <a:pPr marL="514350" marR="0" lvl="0" indent="-514350" algn="just" defTabSz="914400" rtl="0" eaLnBrk="1" fontAlgn="auto" latinLnBrk="0" hangingPunct="1">
              <a:lnSpc>
                <a:spcPct val="17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2479</TotalTime>
  <Words>117</Words>
  <Application>Microsoft Office PowerPoint</Application>
  <PresentationFormat>Экран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КОРРУПЦИЯ И ОТВЕТСТВЕННОСТЬ ЗА НЕЁ</vt:lpstr>
      <vt:lpstr>История наказаний за коррупционные правонарушения в России</vt:lpstr>
      <vt:lpstr>Уголовная ответственность</vt:lpstr>
      <vt:lpstr>Штраф</vt:lpstr>
      <vt:lpstr>Лишение права</vt:lpstr>
      <vt:lpstr>Исправительные и принудительные работы</vt:lpstr>
      <vt:lpstr>Лишение свободы</vt:lpstr>
      <vt:lpstr>Статистика коррупционных дел за 2025 год в России</vt:lpstr>
      <vt:lpstr>Разбор дела</vt:lpstr>
      <vt:lpstr>Прогноз по делу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Противодействие коррупции в учреждении дополнительного образования</dc:title>
  <dc:creator>Юлия Рыкова</dc:creator>
  <cp:lastModifiedBy>Юлия Рыкова</cp:lastModifiedBy>
  <cp:revision>350</cp:revision>
  <dcterms:created xsi:type="dcterms:W3CDTF">2024-09-23T08:55:49Z</dcterms:created>
  <dcterms:modified xsi:type="dcterms:W3CDTF">2026-03-04T14:22:19Z</dcterms:modified>
</cp:coreProperties>
</file>